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6" r:id="rId2"/>
    <p:sldId id="278" r:id="rId3"/>
    <p:sldId id="282" r:id="rId4"/>
    <p:sldId id="289" r:id="rId5"/>
    <p:sldId id="288" r:id="rId6"/>
    <p:sldId id="290" r:id="rId7"/>
    <p:sldId id="291" r:id="rId8"/>
    <p:sldId id="292" r:id="rId9"/>
  </p:sldIdLst>
  <p:sldSz cx="9906000" cy="6858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7A"/>
    <a:srgbClr val="000099"/>
    <a:srgbClr val="03066D"/>
    <a:srgbClr val="030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11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58225709093417"/>
          <c:y val="7.3772872494917222E-2"/>
          <c:w val="0.86316310746341995"/>
          <c:h val="0.67907480262984188"/>
        </c:manualLayout>
      </c:layout>
      <c:barChart>
        <c:barDir val="col"/>
        <c:grouping val="clustered"/>
        <c:varyColors val="0"/>
        <c:ser>
          <c:idx val="0"/>
          <c:order val="0"/>
          <c:tx>
            <c:v>Success</c:v>
          </c:tx>
          <c:spPr>
            <a:solidFill>
              <a:srgbClr val="00B050"/>
            </a:solidFill>
            <a:ln>
              <a:solidFill>
                <a:prstClr val="black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8.3333333333332309E-3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888888888888788E-2"/>
                  <c:y val="-4.62962962962965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749-427B-9476-8E7FCF23B2B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rowallia New" panose="020B0604020202020204" pitchFamily="34" charset="-34"/>
                    <a:ea typeface="+mn-ea"/>
                    <a:cs typeface="Browallia New" panose="020B06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Sheet1!$B$2:$E$2</c:f>
              <c:strCache>
                <c:ptCount val="4"/>
                <c:pt idx="0">
                  <c:v>Cohort 
1-4/58</c:v>
                </c:pt>
                <c:pt idx="1">
                  <c:v>Cohort 1/59</c:v>
                </c:pt>
                <c:pt idx="2">
                  <c:v>Cohort 2/59</c:v>
                </c:pt>
                <c:pt idx="3">
                  <c:v>Cohort 3/59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79.489999999999995</c:v>
                </c:pt>
                <c:pt idx="1">
                  <c:v>80.34</c:v>
                </c:pt>
                <c:pt idx="2">
                  <c:v>78.23</c:v>
                </c:pt>
                <c:pt idx="3">
                  <c:v>76.73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49-427B-9476-8E7FCF23B2BA}"/>
            </c:ext>
          </c:extLst>
        </c:ser>
        <c:ser>
          <c:idx val="1"/>
          <c:order val="1"/>
          <c:tx>
            <c:v>Died</c:v>
          </c:tx>
          <c:spPr>
            <a:solidFill>
              <a:srgbClr val="FF0000"/>
            </a:solidFill>
            <a:ln>
              <a:solidFill>
                <a:prstClr val="black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6666666666666666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444444444444445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666666666666666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666666666666666E-2"/>
                  <c:y val="-9.25925925925934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749-427B-9476-8E7FCF23B2B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rowallia New" panose="020B0604020202020204" pitchFamily="34" charset="-34"/>
                    <a:ea typeface="+mn-ea"/>
                    <a:cs typeface="Browallia New" panose="020B06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Sheet1!$B$2:$E$2</c:f>
              <c:strCache>
                <c:ptCount val="4"/>
                <c:pt idx="0">
                  <c:v>Cohort 
1-4/58</c:v>
                </c:pt>
                <c:pt idx="1">
                  <c:v>Cohort 1/59</c:v>
                </c:pt>
                <c:pt idx="2">
                  <c:v>Cohort 2/59</c:v>
                </c:pt>
                <c:pt idx="3">
                  <c:v>Cohort 3/59</c:v>
                </c:pt>
              </c:strCache>
            </c:strRef>
          </c:cat>
          <c:val>
            <c:numRef>
              <c:f>Sheet1!$B$4:$E$4</c:f>
              <c:numCache>
                <c:formatCode>0.0</c:formatCode>
                <c:ptCount val="4"/>
                <c:pt idx="0">
                  <c:v>8.01</c:v>
                </c:pt>
                <c:pt idx="1">
                  <c:v>8.17</c:v>
                </c:pt>
                <c:pt idx="2">
                  <c:v>8.3000000000000007</c:v>
                </c:pt>
                <c:pt idx="3">
                  <c:v>7.36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749-427B-9476-8E7FCF23B2BA}"/>
            </c:ext>
          </c:extLst>
        </c:ser>
        <c:ser>
          <c:idx val="2"/>
          <c:order val="2"/>
          <c:tx>
            <c:v>LTF</c:v>
          </c:tx>
          <c:spPr>
            <a:solidFill>
              <a:srgbClr val="000099"/>
            </a:solidFill>
            <a:ln>
              <a:solidFill>
                <a:prstClr val="black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4999999999999949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22222222222222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5000000000000001E-2"/>
                  <c:y val="-9.25925925925917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749-427B-9476-8E7FCF23B2B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3333333333333333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8749-427B-9476-8E7FCF23B2B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rowallia New" panose="020B0604020202020204" pitchFamily="34" charset="-34"/>
                    <a:ea typeface="+mn-ea"/>
                    <a:cs typeface="Browallia New" panose="020B06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Sheet1!$B$2:$E$2</c:f>
              <c:strCache>
                <c:ptCount val="4"/>
                <c:pt idx="0">
                  <c:v>Cohort 
1-4/58</c:v>
                </c:pt>
                <c:pt idx="1">
                  <c:v>Cohort 1/59</c:v>
                </c:pt>
                <c:pt idx="2">
                  <c:v>Cohort 2/59</c:v>
                </c:pt>
                <c:pt idx="3">
                  <c:v>Cohort 3/59</c:v>
                </c:pt>
              </c:strCache>
            </c:strRef>
          </c:cat>
          <c:val>
            <c:numRef>
              <c:f>Sheet1!$B$5:$E$5</c:f>
              <c:numCache>
                <c:formatCode>0.0</c:formatCode>
                <c:ptCount val="4"/>
                <c:pt idx="0">
                  <c:v>4.82</c:v>
                </c:pt>
                <c:pt idx="1">
                  <c:v>4.87</c:v>
                </c:pt>
                <c:pt idx="2">
                  <c:v>4.7300000000000004</c:v>
                </c:pt>
                <c:pt idx="3">
                  <c:v>4.47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749-427B-9476-8E7FCF23B2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7054304"/>
        <c:axId val="1927050496"/>
      </c:barChart>
      <c:catAx>
        <c:axId val="192705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ea typeface="+mn-ea"/>
                <a:cs typeface="Browallia New" panose="020B0604020202020204" pitchFamily="34" charset="-34"/>
              </a:defRPr>
            </a:pPr>
            <a:endParaRPr lang="th-TH"/>
          </a:p>
        </c:txPr>
        <c:crossAx val="1927050496"/>
        <c:crosses val="autoZero"/>
        <c:auto val="1"/>
        <c:lblAlgn val="ctr"/>
        <c:lblOffset val="100"/>
        <c:noMultiLvlLbl val="0"/>
      </c:catAx>
      <c:valAx>
        <c:axId val="192705049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ea typeface="+mn-ea"/>
                <a:cs typeface="Browallia New" panose="020B0604020202020204" pitchFamily="34" charset="-34"/>
              </a:defRPr>
            </a:pPr>
            <a:endParaRPr lang="th-TH"/>
          </a:p>
        </c:txPr>
        <c:crossAx val="192705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779755849309188"/>
          <c:y val="0.84017110262739891"/>
          <c:w val="0.3447346214518166"/>
          <c:h val="0.14459898871008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ea typeface="+mn-ea"/>
              <a:cs typeface="Browallia New" panose="020B0604020202020204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Browallia New" panose="020B0604020202020204" pitchFamily="34" charset="-34"/>
          <a:cs typeface="Browallia New" panose="020B0604020202020204" pitchFamily="34" charset="-34"/>
        </a:defRPr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ปี 2558</c:v>
          </c:tx>
          <c:spPr>
            <a:solidFill>
              <a:srgbClr val="0000CC"/>
            </a:solidFill>
            <a:ln>
              <a:noFill/>
            </a:ln>
            <a:effectLst/>
          </c:spPr>
          <c:invertIfNegative val="0"/>
          <c:dLbls>
            <c:dLbl>
              <c:idx val="13"/>
              <c:layout>
                <c:manualLayout>
                  <c:x val="-8.1810999198960802E-3"/>
                  <c:y val="-5.96676383851048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0000CC"/>
                      </a:solidFill>
                      <a:latin typeface="Browallia New" panose="020B0604020202020204" pitchFamily="34" charset="-34"/>
                      <a:ea typeface="+mn-ea"/>
                      <a:cs typeface="Browallia New" panose="020B0604020202020204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rowallia New" panose="020B0604020202020204" pitchFamily="34" charset="-34"/>
                    <a:ea typeface="+mn-ea"/>
                    <a:cs typeface="Browallia New" panose="020B0604020202020204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'2559'!$F$2:$F$15</c:f>
              <c:strCache>
                <c:ptCount val="14"/>
                <c:pt idx="0">
                  <c:v>เขต 1</c:v>
                </c:pt>
                <c:pt idx="1">
                  <c:v>เขต 2</c:v>
                </c:pt>
                <c:pt idx="2">
                  <c:v>เขต 3</c:v>
                </c:pt>
                <c:pt idx="3">
                  <c:v>เขต 4</c:v>
                </c:pt>
                <c:pt idx="4">
                  <c:v>เขต 5</c:v>
                </c:pt>
                <c:pt idx="5">
                  <c:v>เขต 6</c:v>
                </c:pt>
                <c:pt idx="6">
                  <c:v>เขต 7</c:v>
                </c:pt>
                <c:pt idx="7">
                  <c:v>เขต 8</c:v>
                </c:pt>
                <c:pt idx="8">
                  <c:v>เขต 9</c:v>
                </c:pt>
                <c:pt idx="9">
                  <c:v>เขต 10</c:v>
                </c:pt>
                <c:pt idx="10">
                  <c:v>เขต 11</c:v>
                </c:pt>
                <c:pt idx="11">
                  <c:v>เขต 12</c:v>
                </c:pt>
                <c:pt idx="12">
                  <c:v>เขต 13</c:v>
                </c:pt>
                <c:pt idx="13">
                  <c:v>ประเทศ</c:v>
                </c:pt>
              </c:strCache>
            </c:strRef>
          </c:cat>
          <c:val>
            <c:numRef>
              <c:f>'2559'!$G$2:$G$15</c:f>
              <c:numCache>
                <c:formatCode>General</c:formatCode>
                <c:ptCount val="14"/>
                <c:pt idx="0">
                  <c:v>76.599999999999994</c:v>
                </c:pt>
                <c:pt idx="1">
                  <c:v>83.9</c:v>
                </c:pt>
                <c:pt idx="2">
                  <c:v>78.599999999999994</c:v>
                </c:pt>
                <c:pt idx="3">
                  <c:v>80.8</c:v>
                </c:pt>
                <c:pt idx="4">
                  <c:v>82.3</c:v>
                </c:pt>
                <c:pt idx="5">
                  <c:v>81.900000000000006</c:v>
                </c:pt>
                <c:pt idx="6">
                  <c:v>80.8</c:v>
                </c:pt>
                <c:pt idx="7">
                  <c:v>83.2</c:v>
                </c:pt>
                <c:pt idx="8">
                  <c:v>83.5</c:v>
                </c:pt>
                <c:pt idx="9">
                  <c:v>83.7</c:v>
                </c:pt>
                <c:pt idx="10">
                  <c:v>80.3</c:v>
                </c:pt>
                <c:pt idx="11">
                  <c:v>84.9</c:v>
                </c:pt>
                <c:pt idx="12">
                  <c:v>68.900000000000006</c:v>
                </c:pt>
                <c:pt idx="13">
                  <c:v>80.5</c:v>
                </c:pt>
              </c:numCache>
            </c:numRef>
          </c:val>
        </c:ser>
        <c:ser>
          <c:idx val="1"/>
          <c:order val="1"/>
          <c:tx>
            <c:v>ปี 2559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13"/>
              <c:layout>
                <c:manualLayout>
                  <c:x val="1.2488524182182574E-2"/>
                  <c:y val="-6.74503738266402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B050"/>
                    </a:solidFill>
                    <a:latin typeface="Browallia New" panose="020B0604020202020204" pitchFamily="34" charset="-34"/>
                    <a:ea typeface="+mn-ea"/>
                    <a:cs typeface="Browallia New" panose="020B0604020202020204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'2559'!$F$2:$F$15</c:f>
              <c:strCache>
                <c:ptCount val="14"/>
                <c:pt idx="0">
                  <c:v>เขต 1</c:v>
                </c:pt>
                <c:pt idx="1">
                  <c:v>เขต 2</c:v>
                </c:pt>
                <c:pt idx="2">
                  <c:v>เขต 3</c:v>
                </c:pt>
                <c:pt idx="3">
                  <c:v>เขต 4</c:v>
                </c:pt>
                <c:pt idx="4">
                  <c:v>เขต 5</c:v>
                </c:pt>
                <c:pt idx="5">
                  <c:v>เขต 6</c:v>
                </c:pt>
                <c:pt idx="6">
                  <c:v>เขต 7</c:v>
                </c:pt>
                <c:pt idx="7">
                  <c:v>เขต 8</c:v>
                </c:pt>
                <c:pt idx="8">
                  <c:v>เขต 9</c:v>
                </c:pt>
                <c:pt idx="9">
                  <c:v>เขต 10</c:v>
                </c:pt>
                <c:pt idx="10">
                  <c:v>เขต 11</c:v>
                </c:pt>
                <c:pt idx="11">
                  <c:v>เขต 12</c:v>
                </c:pt>
                <c:pt idx="12">
                  <c:v>เขต 13</c:v>
                </c:pt>
                <c:pt idx="13">
                  <c:v>ประเทศ</c:v>
                </c:pt>
              </c:strCache>
            </c:strRef>
          </c:cat>
          <c:val>
            <c:numRef>
              <c:f>'2559'!$H$2:$H$15</c:f>
              <c:numCache>
                <c:formatCode>General</c:formatCode>
                <c:ptCount val="14"/>
                <c:pt idx="0">
                  <c:v>78</c:v>
                </c:pt>
                <c:pt idx="1">
                  <c:v>81.7</c:v>
                </c:pt>
                <c:pt idx="2">
                  <c:v>80.5</c:v>
                </c:pt>
                <c:pt idx="3">
                  <c:v>75.599999999999994</c:v>
                </c:pt>
                <c:pt idx="4">
                  <c:v>81.099999999999994</c:v>
                </c:pt>
                <c:pt idx="5">
                  <c:v>82.4</c:v>
                </c:pt>
                <c:pt idx="6">
                  <c:v>82.3</c:v>
                </c:pt>
                <c:pt idx="7">
                  <c:v>80.8</c:v>
                </c:pt>
                <c:pt idx="8">
                  <c:v>83.8</c:v>
                </c:pt>
                <c:pt idx="9">
                  <c:v>85.1</c:v>
                </c:pt>
                <c:pt idx="10">
                  <c:v>81.099999999999994</c:v>
                </c:pt>
                <c:pt idx="11">
                  <c:v>80.3</c:v>
                </c:pt>
                <c:pt idx="12">
                  <c:v>59</c:v>
                </c:pt>
                <c:pt idx="13">
                  <c:v>79.099999999999994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overlap val="-17"/>
        <c:axId val="1927057024"/>
        <c:axId val="1927046144"/>
      </c:barChart>
      <c:catAx>
        <c:axId val="192705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ea typeface="+mn-ea"/>
                <a:cs typeface="Browallia New" panose="020B0604020202020204" pitchFamily="34" charset="-34"/>
              </a:defRPr>
            </a:pPr>
            <a:endParaRPr lang="th-TH"/>
          </a:p>
        </c:txPr>
        <c:crossAx val="1927046144"/>
        <c:crosses val="autoZero"/>
        <c:auto val="1"/>
        <c:lblAlgn val="ctr"/>
        <c:lblOffset val="100"/>
        <c:noMultiLvlLbl val="0"/>
      </c:catAx>
      <c:valAx>
        <c:axId val="192704614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ea typeface="+mn-ea"/>
                <a:cs typeface="Browallia New" panose="020B0604020202020204" pitchFamily="34" charset="-34"/>
              </a:defRPr>
            </a:pPr>
            <a:endParaRPr lang="th-TH"/>
          </a:p>
        </c:txPr>
        <c:crossAx val="192705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ea typeface="+mn-ea"/>
              <a:cs typeface="Browallia New" panose="020B0604020202020204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latin typeface="Browallia New" panose="020B0604020202020204" pitchFamily="34" charset="-34"/>
          <a:cs typeface="Browallia New" panose="020B0604020202020204" pitchFamily="34" charset="-34"/>
        </a:defRPr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294" y="0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/>
          <a:lstStyle>
            <a:lvl1pPr algn="r">
              <a:defRPr sz="1200"/>
            </a:lvl1pPr>
          </a:lstStyle>
          <a:p>
            <a:fld id="{CCF5E998-A556-401E-9A67-0C73846C2C35}" type="datetimeFigureOut">
              <a:rPr lang="th-TH" smtClean="0"/>
              <a:t>08/11/60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30813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0294" y="9430813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 anchor="b"/>
          <a:lstStyle>
            <a:lvl1pPr algn="r">
              <a:defRPr sz="1200"/>
            </a:lvl1pPr>
          </a:lstStyle>
          <a:p>
            <a:fld id="{26776159-F927-4AFE-9D14-B963EFB82CE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74563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D58235AC-3C16-4E03-814F-331116751915}" type="datetimeFigureOut">
              <a:rPr lang="th-TH" smtClean="0"/>
              <a:t>08/11/60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C211B55B-853F-48DD-8E8D-AB8FED3C4E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04403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1B55B-853F-48DD-8E8D-AB8FED3C4EF1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1785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1B55B-853F-48DD-8E8D-AB8FED3C4EF1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5800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1B55B-853F-48DD-8E8D-AB8FED3C4EF1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5835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8285A-974D-4B90-9CCF-BE0866BE1D5D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24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AA18-E1C9-4D3B-8638-AA70D4D605A8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654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8058-F054-482B-B4DB-AA734E651A65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3936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FB95-019A-4410-85C9-79B9C54EF273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1814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6C6DB-07D7-40EE-8B20-DF08225CE42D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703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E96A-E873-4ACD-869F-03DD27C3142A}" type="datetime1">
              <a:rPr lang="th-TH" smtClean="0"/>
              <a:t>08/11/60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964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3C915-7AE8-475B-8FA5-ECC7CF10F131}" type="datetime1">
              <a:rPr lang="th-TH" smtClean="0"/>
              <a:t>08/11/60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537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A6E3-D704-4925-AD53-51FCEE2FE22D}" type="datetime1">
              <a:rPr lang="th-TH" smtClean="0"/>
              <a:t>08/11/60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168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4B6DA-3301-414F-AA32-FB5ACB6000C6}" type="datetime1">
              <a:rPr lang="th-TH" smtClean="0"/>
              <a:t>08/11/60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252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A1A-D6A7-4A2C-8CAD-62D721308129}" type="datetime1">
              <a:rPr lang="th-TH" smtClean="0"/>
              <a:t>08/11/60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9471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BB5-3474-4493-A18D-DDA58500CE0C}" type="datetime1">
              <a:rPr lang="th-TH" smtClean="0"/>
              <a:t>08/11/60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1217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B0E26-AB24-4A76-8023-771502E36E1C}" type="datetime1">
              <a:rPr lang="th-TH" smtClean="0"/>
              <a:t>08/11/60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edit Oct 4 2017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91628-B8CE-441F-ADCB-C5D3DEC339C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381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1121E9A9-0B9F-4311-899E-55BAE337D165}"/>
              </a:ext>
            </a:extLst>
          </p:cNvPr>
          <p:cNvSpPr/>
          <p:nvPr/>
        </p:nvSpPr>
        <p:spPr>
          <a:xfrm>
            <a:off x="0" y="5763491"/>
            <a:ext cx="9906000" cy="109450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37E46BA3-FAF2-483F-A428-BF9D6A5E4C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8" y="5763491"/>
            <a:ext cx="833145" cy="1094509"/>
          </a:xfrm>
          <a:prstGeom prst="rect">
            <a:avLst/>
          </a:prstGeom>
        </p:spPr>
      </p:pic>
      <p:sp>
        <p:nvSpPr>
          <p:cNvPr id="13" name="กล่องข้อความ 12">
            <a:extLst>
              <a:ext uri="{FF2B5EF4-FFF2-40B4-BE49-F238E27FC236}">
                <a16:creationId xmlns="" xmlns:a16="http://schemas.microsoft.com/office/drawing/2014/main" id="{7DA1AC77-24A9-4B11-B672-509B851FFB31}"/>
              </a:ext>
            </a:extLst>
          </p:cNvPr>
          <p:cNvSpPr txBox="1"/>
          <p:nvPr/>
        </p:nvSpPr>
        <p:spPr>
          <a:xfrm>
            <a:off x="126999" y="1218587"/>
            <a:ext cx="9652001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แนวทางการตรวจราชการ</a:t>
            </a:r>
          </a:p>
          <a:p>
            <a:pPr algn="ctr"/>
            <a:r>
              <a:rPr lang="th-TH" sz="5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มาตรการและกิจกรรมสำคัญ</a:t>
            </a:r>
            <a:endParaRPr lang="th-TH" sz="5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sz="4400" b="1" dirty="0">
                <a:solidFill>
                  <a:schemeClr val="bg1">
                    <a:lumMod val="6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Performance Agreement : </a:t>
            </a:r>
            <a:r>
              <a:rPr lang="en-US" sz="4400" b="1" dirty="0" smtClean="0">
                <a:solidFill>
                  <a:schemeClr val="bg1">
                    <a:lumMod val="6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PA 2561</a:t>
            </a:r>
            <a:endParaRPr lang="en-US" sz="4400" b="1" dirty="0">
              <a:solidFill>
                <a:schemeClr val="bg1">
                  <a:lumMod val="6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th-TH" sz="32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อัตราความสำเร็จการรักษาผู้ป่วยวัณโรคปอดรายใหม่ (เป้าหมาย &gt; ร้อยละ 85)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464221" y="5871170"/>
            <a:ext cx="74366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ยุทธศาสตร์ที่ 2 บริการเป็นเลิศ (</a:t>
            </a:r>
            <a:r>
              <a:rPr lang="en-US" sz="32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Service Excellence</a:t>
            </a:r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</a:p>
          <a:p>
            <a:r>
              <a:rPr lang="th-TH" sz="2800" b="1" dirty="0">
                <a:latin typeface="Browallia New" panose="020B0604020202020204" pitchFamily="34" charset="-34"/>
                <a:cs typeface="Browallia New" panose="020B0604020202020204" pitchFamily="34" charset="-34"/>
                <a:sym typeface="Wingdings 3" panose="05040102010807070707" pitchFamily="18" charset="2"/>
              </a:rPr>
              <a:t>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</a:t>
            </a:r>
            <a:r>
              <a:rPr lang="th-TH" sz="28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ที่ 4 การพัฒนาตามโครงการพระราชดำริและพื้นที่เฉพาะ</a:t>
            </a: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7533673" y="4617001"/>
            <a:ext cx="19030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สำนักวัณโรค</a:t>
            </a:r>
          </a:p>
          <a:p>
            <a:pPr algn="ctr"/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31</a:t>
            </a:r>
            <a:r>
              <a:rPr lang="th-TH" sz="2800" b="1" dirty="0" smtClean="0">
                <a:solidFill>
                  <a:schemeClr val="bg1">
                    <a:lumMod val="6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ตุลาคม </a:t>
            </a: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2560</a:t>
            </a:r>
            <a:endParaRPr lang="th-TH" sz="2800" b="1" dirty="0">
              <a:solidFill>
                <a:schemeClr val="bg1">
                  <a:lumMod val="6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Oct 4 2017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307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98177007-73D2-4EEA-A5BC-904FBD8E5947}"/>
              </a:ext>
            </a:extLst>
          </p:cNvPr>
          <p:cNvSpPr/>
          <p:nvPr/>
        </p:nvSpPr>
        <p:spPr>
          <a:xfrm>
            <a:off x="751759" y="76289"/>
            <a:ext cx="9027297" cy="745205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88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18495" y="854308"/>
            <a:ext cx="9112472" cy="37913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300" b="1" dirty="0">
              <a:solidFill>
                <a:schemeClr val="accent2">
                  <a:lumMod val="7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3178" y="3050630"/>
          <a:ext cx="9212822" cy="68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9603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9983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94837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</a:tblGrid>
              <a:tr h="664536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ยุทธศาสตร์ที่ 1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ลดตาย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ยุทธศาสตร์ที่ 2 ลดการขาดยา</a:t>
                      </a:r>
                      <a:endParaRPr lang="en-US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ยุทธศาสตร์ที่ 3 พัฒนาระบบการส่งต่อและติดตามผลการรักษาทุกราย</a:t>
                      </a:r>
                    </a:p>
                  </a:txBody>
                  <a:tcPr marL="74295" marR="74295" marT="37148" marB="3714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21107420">
            <a:off x="1086258" y="195280"/>
            <a:ext cx="801914" cy="471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Service</a:t>
            </a:r>
          </a:p>
          <a:p>
            <a:pPr algn="ctr"/>
            <a:r>
              <a:rPr lang="en-US" sz="1300" b="1" dirty="0" smtClean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Excellence</a:t>
            </a:r>
            <a:endParaRPr lang="th-TH" sz="1300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32030" y="1308429"/>
            <a:ext cx="599213" cy="17081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Situation/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Baseline</a:t>
            </a:r>
            <a:endParaRPr lang="th-TH" sz="1600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30041" y="3734216"/>
            <a:ext cx="587706" cy="1095291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-50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Key Activity</a:t>
            </a:r>
            <a:r>
              <a:rPr lang="en-US" sz="1600" b="1" spc="-40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1600" b="1" spc="-40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th-TH" sz="1600" b="1" spc="-40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2636" y="3715166"/>
          <a:ext cx="9212053" cy="1146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145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9983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73526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</a:tblGrid>
              <a:tr h="1146810">
                <a:tc>
                  <a:txBody>
                    <a:bodyPr/>
                    <a:lstStyle/>
                    <a:p>
                      <a:pPr marL="0" algn="thaiDist" defTabSz="914400" rtl="0" eaLnBrk="1" latinLnBrk="0" hangingPunct="1"/>
                      <a:r>
                        <a:rPr lang="th-TH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1. </a:t>
                      </a:r>
                      <a:r>
                        <a:rPr lang="th-TH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การเร่งค้นหา</a:t>
                      </a:r>
                      <a:r>
                        <a:rPr lang="th-TH" sz="16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ลดความล่าช้าในการวินิจฉัยและรักษา</a:t>
                      </a:r>
                      <a:endParaRPr lang="th-TH" sz="1600" b="1" kern="1200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indent="0" algn="thaiDist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th-TH" sz="1600" b="1" kern="1200" spc="-3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2.</a:t>
                      </a:r>
                      <a:r>
                        <a:rPr lang="th-TH" sz="1600" b="1" kern="1200" spc="-3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พัฒนาคุณภาพการดูแลรักษาผู้ป่วยวัณโรคอย่าง</a:t>
                      </a:r>
                      <a:r>
                        <a:rPr lang="th-TH" sz="1600" b="1" kern="1200" spc="-4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ต่อเนื่อง </a:t>
                      </a:r>
                      <a:r>
                        <a:rPr lang="th-TH" sz="1600" b="1" kern="1200" spc="-1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(</a:t>
                      </a:r>
                      <a:r>
                        <a:rPr lang="en-US" sz="1600" b="1" kern="1200" spc="-1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Continue quality improvement</a:t>
                      </a:r>
                      <a:r>
                        <a:rPr lang="en-US" sz="1600" b="1" kern="1200" spc="-1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spc="-1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: CQI) </a:t>
                      </a:r>
                      <a:endParaRPr lang="th-TH" sz="1600" b="1" kern="1200" spc="-10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 marL="74295" marR="74295" marT="37148" marB="37148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thaiDist" defTabSz="914400" rtl="0" eaLnBrk="1" latinLnBrk="0" hangingPunct="1">
                        <a:buNone/>
                      </a:pPr>
                      <a:r>
                        <a:rPr lang="en-US" sz="1600" b="1" kern="1200" spc="-50" baseline="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1.</a:t>
                      </a:r>
                      <a:r>
                        <a:rPr lang="th-TH" sz="1600" b="1" kern="1200" spc="-50" baseline="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ดูแลรักษาโดยผู้ป่วยเป็นศูนย์กลาง (</a:t>
                      </a:r>
                      <a:r>
                        <a:rPr lang="en-US" sz="1600" b="1" kern="1200" spc="-50" baseline="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Patient Centered </a:t>
                      </a:r>
                      <a:r>
                        <a:rPr lang="en-US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Care)</a:t>
                      </a:r>
                    </a:p>
                    <a:p>
                      <a:pPr marL="0" algn="thaiDist" defTabSz="914400" rtl="0" eaLnBrk="1" latinLnBrk="0" hangingPunct="1"/>
                      <a:r>
                        <a:rPr lang="en-US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</a:t>
                      </a:r>
                      <a:r>
                        <a:rPr lang="en-US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.</a:t>
                      </a:r>
                      <a:r>
                        <a:rPr lang="th-TH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ดูแลผู้ป่วยร่วมกับทีมสหวิชาชีพ เครือข่ายใน</a:t>
                      </a:r>
                      <a:r>
                        <a:rPr lang="th-TH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พื้นที่ และให้การ</a:t>
                      </a:r>
                      <a:r>
                        <a:rPr lang="th-TH" sz="16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ช่วยเหลือ</a:t>
                      </a:r>
                      <a:r>
                        <a:rPr lang="th-TH" sz="1600" b="1" kern="1200" baseline="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ทางด้านเศรษฐกิจและสังคม</a:t>
                      </a:r>
                      <a:endParaRPr lang="en-US" sz="1600" b="1" kern="1200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 marL="74295" marR="74295" marT="37148" marB="37148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thaiDist">
                        <a:buNone/>
                      </a:pPr>
                      <a:r>
                        <a:rPr lang="th-TH" sz="1600" b="1" strike="noStrike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1. พัฒนา</a:t>
                      </a:r>
                      <a:r>
                        <a:rPr lang="th-TH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ระบบข้อมูลผู้ป่วยวัณโรค</a:t>
                      </a:r>
                      <a:r>
                        <a:rPr lang="th-TH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รายบุคคลเพื่อกำกับ </a:t>
                      </a:r>
                      <a:r>
                        <a:rPr lang="th-TH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ติดตาม และประเมิน</a:t>
                      </a:r>
                      <a:r>
                        <a:rPr lang="th-TH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ผลการรักษา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sz="1600" b="1" kern="1200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2. สร้าง</a:t>
                      </a:r>
                      <a:r>
                        <a:rPr lang="th-TH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เครือข่ายหรือศูนย์กลางประสานการส่งต่อและติดตามผล (</a:t>
                      </a:r>
                      <a:r>
                        <a:rPr lang="en-US" sz="1600" b="1" kern="1200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Referral center)   </a:t>
                      </a:r>
                      <a:endParaRPr lang="th-TH" sz="1600" b="1" kern="1200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 marL="74295" marR="74295" marT="37148" marB="37148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21359" y="4854388"/>
            <a:ext cx="609884" cy="2003611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Small Success</a:t>
            </a:r>
            <a:endParaRPr lang="th-TH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9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13405" y="1298777"/>
            <a:ext cx="5250073" cy="15194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300" b="1" dirty="0">
              <a:solidFill>
                <a:schemeClr val="accent2">
                  <a:lumMod val="7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30041" y="3050630"/>
            <a:ext cx="596462" cy="6645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-60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Strategy</a:t>
            </a:r>
            <a:br>
              <a:rPr lang="en-US" sz="1600" b="1" spc="-60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th-TH" sz="1600" b="1" spc="-60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51298" y="838980"/>
            <a:ext cx="546387" cy="3944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975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08054">
            <a:off x="7407268" y="308734"/>
            <a:ext cx="2415083" cy="3202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แผนงานที่</a:t>
            </a:r>
            <a:r>
              <a:rPr lang="en-US" b="1" dirty="0">
                <a:solidFill>
                  <a:schemeClr val="tx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8</a:t>
            </a:r>
            <a:endParaRPr lang="th-TH" b="1" dirty="0">
              <a:solidFill>
                <a:schemeClr val="tx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083" y="1023020"/>
            <a:ext cx="601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KPI No.</a:t>
            </a:r>
            <a:endParaRPr lang="th-TH" sz="1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408" y="807046"/>
            <a:ext cx="670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Target /</a:t>
            </a:r>
            <a:endParaRPr lang="th-TH" sz="16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4138" y="883824"/>
            <a:ext cx="7533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อัตราความสำเร็จการรักษาผู้ป่วยวัณโรคปอดรายใหม่ </a:t>
            </a:r>
            <a:r>
              <a:rPr lang="th-TH" sz="20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(เป้าหมาย </a:t>
            </a:r>
            <a:r>
              <a:rPr lang="en-US" sz="2000" b="1" u="sng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&gt;</a:t>
            </a:r>
            <a:r>
              <a:rPr lang="th-TH" sz="20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ร้อยละ </a:t>
            </a:r>
            <a:r>
              <a:rPr lang="en-US" sz="20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85</a:t>
            </a:r>
            <a:r>
              <a:rPr lang="th-TH" sz="20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en-US" sz="20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89989" y="298782"/>
            <a:ext cx="7533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</a:t>
            </a:r>
            <a:r>
              <a:rPr lang="en-US" sz="1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: </a:t>
            </a:r>
            <a:r>
              <a:rPr lang="th-TH" sz="1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การพัฒนาตามโครงการพระราชดำริและพื้นที่เฉพาะ </a:t>
            </a:r>
            <a:endParaRPr lang="en-US" sz="16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th-TH" sz="1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โครงการเฉลิมพระเกียรติ ร. 10 (การดูแล ควบคุม ป้องกันวัณโรค)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6974" y="1354797"/>
            <a:ext cx="5256504" cy="16619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Situation </a:t>
            </a:r>
            <a:r>
              <a:rPr lang="en-US" sz="1600" dirty="0">
                <a:solidFill>
                  <a:schemeClr val="accent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</a:t>
            </a:r>
            <a:r>
              <a:rPr lang="th-TH" sz="1600" dirty="0">
                <a:solidFill>
                  <a:schemeClr val="accent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ความสำเร็จของการดูแลรักษาผู้ป่วยวัณโรคสะท้อนคุณภาพของระบบบริการสาธารณสุข และควบคุมวัณโรคโดย ตัดวงจรการแพร่กระจายเชื้อวัณโรค และป้องกันเชื้อ</a:t>
            </a:r>
            <a:b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วัณโรคดื้อยา ปัจจุบันอัตราความสำเร็จของการรักษาวัณโรคของประเทศไทยต่ำ เพียงร้อยละ 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80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ซึ่งไม่สูงพอที่จะลดปัญหาวัณโรคที่เป้าหมายร้อยละ 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90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เนื่องจากปัจจัยสำคัญ 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ประการ </a:t>
            </a:r>
            <a:r>
              <a:rPr lang="th-TH" sz="1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คือ 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1)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ผู้ป่วยวัณโรคเสียชีวิตระหว่างการรักษาสูง (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2)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การขาดนัดรับยาอย่างต่อเนื่อง และ </a:t>
            </a:r>
            <a:r>
              <a:rPr lang="th-TH" sz="1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3)</a:t>
            </a:r>
            <a:r>
              <a:rPr lang="th-TH" sz="1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ไม่มีการติดตามประเมิน</a:t>
            </a:r>
            <a:r>
              <a:rPr lang="th-TH" sz="1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ผลการรักษา</a:t>
            </a:r>
          </a:p>
          <a:p>
            <a:endParaRPr lang="th-TH" sz="5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23" name="Table 23">
            <a:extLst>
              <a:ext uri="{FF2B5EF4-FFF2-40B4-BE49-F238E27FC236}">
                <a16:creationId xmlns:a16="http://schemas.microsoft.com/office/drawing/2014/main" xmlns="" id="{A7301BB7-36DF-44DC-9AA5-D277A5E9BBC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4138" y="4863160"/>
          <a:ext cx="9220359" cy="1994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9192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418659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418659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  <a:gridCol w="2153849">
                  <a:extLst>
                    <a:ext uri="{9D8B030D-6E8A-4147-A177-3AD203B41FA5}">
                      <a16:colId xmlns:a16="http://schemas.microsoft.com/office/drawing/2014/main" xmlns="" val="2588709083"/>
                    </a:ext>
                  </a:extLst>
                </a:gridCol>
              </a:tblGrid>
              <a:tr h="3149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9723924"/>
                  </a:ext>
                </a:extLst>
              </a:tr>
              <a:tr h="1328087">
                <a:tc>
                  <a:txBody>
                    <a:bodyPr/>
                    <a:lstStyle/>
                    <a:p>
                      <a:pPr marL="87313" indent="-87313" algn="thaiDist"/>
                      <a:r>
                        <a:rPr lang="th-TH" sz="1600" b="0" kern="1200" dirty="0" smtClean="0">
                          <a:solidFill>
                            <a:schemeClr val="accent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  </a:t>
                      </a:r>
                      <a:r>
                        <a:rPr lang="th-TH" sz="1600" b="0" kern="1200" baseline="0" dirty="0" smtClean="0">
                          <a:solidFill>
                            <a:schemeClr val="accent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รายงานผลการวิเคราะห์ สถานการณ์ </a:t>
                      </a:r>
                      <a:r>
                        <a:rPr lang="th-TH" sz="1600" b="0" kern="1200" spc="-8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ขนาดปัญหากลุ่ม</a:t>
                      </a:r>
                      <a:r>
                        <a:rPr lang="th-TH" sz="1600" b="0" kern="1200" spc="-80" baseline="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เสี่ยง</a:t>
                      </a:r>
                      <a:r>
                        <a:rPr lang="th-TH" sz="1600" b="0" kern="1200" spc="-8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/พื้นที่กลุ่มเป้าหมาย</a:t>
                      </a: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และช่องว่างการดำเนินงานพร้อม</a:t>
                      </a:r>
                      <a:r>
                        <a:rPr lang="th-TH" sz="1600" b="0" kern="1200" spc="-4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กำหนดมาตรการแนวทางแก้ไข</a:t>
                      </a:r>
                      <a:r>
                        <a:rPr lang="th-TH" sz="1600" b="0" kern="1200" spc="-4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 ปรับปรุง</a:t>
                      </a:r>
                      <a:r>
                        <a:rPr lang="th-TH" sz="1600" b="0" kern="120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 พัฒนา</a:t>
                      </a:r>
                      <a:endParaRPr lang="th-TH" sz="1600" b="0" kern="1200" dirty="0">
                        <a:solidFill>
                          <a:schemeClr val="tx1"/>
                        </a:solidFill>
                        <a:latin typeface="Browallia New" panose="020B0604020202020204" pitchFamily="34" charset="-34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รายงานผลกำกับ</a:t>
                      </a:r>
                      <a:r>
                        <a:rPr lang="th-TH" sz="1600" b="0" kern="120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และติดตามการดำเนินงาน</a:t>
                      </a: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ตามมาตรการที่กำหนด เพื่อลกการตาย การขาดยาและพัฒนาระบบการส่งต่อของพื้นที่เป้าหมาย</a:t>
                      </a:r>
                      <a:endParaRPr lang="th-TH" sz="1600" b="0" kern="1200" dirty="0">
                        <a:solidFill>
                          <a:schemeClr val="tx1"/>
                        </a:solidFill>
                        <a:latin typeface="Browallia New" panose="020B0604020202020204" pitchFamily="34" charset="-34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spc="-5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รายงานผลการกำกับ</a:t>
                      </a:r>
                      <a:r>
                        <a:rPr lang="th-TH" sz="1600" b="0" kern="1200" spc="-50" baseline="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และติดตามการดำเนินงาน</a:t>
                      </a: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ตามมาตรการที่กำหนด เพื่อลดการตาย  การขาดยาและพัฒนาระบบการส่งต่อของพื้นที่เป้าหมาย</a:t>
                      </a:r>
                      <a:endParaRPr lang="th-TH" sz="1600" b="0" kern="1200" dirty="0">
                        <a:solidFill>
                          <a:schemeClr val="tx1"/>
                        </a:solidFill>
                        <a:effectLst/>
                        <a:latin typeface="Browallia New" panose="020B0604020202020204" pitchFamily="34" charset="-34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thaiDist">
                        <a:buFont typeface="+mj-lt"/>
                        <a:buNone/>
                      </a:pPr>
                      <a:r>
                        <a:rPr lang="th-TH" sz="1600" b="0" kern="1200" spc="-7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อัตรา</a:t>
                      </a:r>
                      <a:r>
                        <a:rPr lang="th-TH" sz="1600" b="0" kern="1200" spc="-70" baseline="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ความสำเร็จการรักษา</a:t>
                      </a:r>
                      <a:r>
                        <a:rPr lang="th-TH" sz="1600" b="0" kern="1200" spc="-70" baseline="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ผู้ป่วยวัณ</a:t>
                      </a:r>
                      <a:r>
                        <a:rPr lang="th-TH" sz="1600" b="0" kern="1200" spc="-70" baseline="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โรคปอด</a:t>
                      </a:r>
                      <a:r>
                        <a:rPr lang="th-TH" sz="1600" b="0" kern="120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รายใหม่ 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 ≥ </a:t>
                      </a:r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ร้อย</a:t>
                      </a:r>
                      <a:r>
                        <a:rPr lang="th-TH" sz="1600" b="0" kern="1200" dirty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ea typeface="+mn-ea"/>
                          <a:cs typeface="Browallia New" panose="020B0604020202020204" pitchFamily="34" charset="-34"/>
                        </a:rPr>
                        <a:t>ละ 85 </a:t>
                      </a:r>
                      <a:endParaRPr lang="th-TH" sz="1600" b="0" kern="1200" dirty="0" smtClean="0">
                        <a:solidFill>
                          <a:schemeClr val="tx1"/>
                        </a:solidFill>
                        <a:latin typeface="Browallia New" panose="020B0604020202020204" pitchFamily="34" charset="-34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  <a:tr h="268500">
                <a:tc gridSpan="4">
                  <a:txBody>
                    <a:bodyPr/>
                    <a:lstStyle/>
                    <a:p>
                      <a:pPr marL="87313" indent="-87313" algn="l"/>
                      <a:r>
                        <a:rPr lang="en-US" sz="125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** </a:t>
                      </a:r>
                      <a:r>
                        <a:rPr lang="th-TH" sz="125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พื้นที่เป้าหมาย </a:t>
                      </a:r>
                      <a:r>
                        <a:rPr lang="en-US" sz="125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25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ระดับจังหวัดวิเคราะห์รายอำเภอ / ระดับเขตสุขภาพ/ส</a:t>
                      </a:r>
                      <a:r>
                        <a:rPr lang="th-TH" sz="1400" b="0" kern="12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คร</a:t>
                      </a:r>
                      <a:r>
                        <a:rPr lang="th-TH" sz="140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.วิเคราะห์รายจังหวัด   และ ระดับประเทศวิเคราะห์รายเขตสุขภาพ/ส</a:t>
                      </a:r>
                      <a:r>
                        <a:rPr lang="th-TH" sz="1400" b="0" kern="12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คร</a:t>
                      </a:r>
                      <a:r>
                        <a:rPr lang="th-TH" sz="1400" b="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250" kern="1200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250" kern="1200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endParaRPr lang="th-TH" sz="1250" b="0" kern="12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74295" marR="74295" marT="37148" marB="37148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371884"/>
                  </a:ext>
                </a:extLst>
              </a:tr>
            </a:tbl>
          </a:graphicData>
        </a:graphic>
      </p:graphicFrame>
      <p:sp>
        <p:nvSpPr>
          <p:cNvPr id="34" name="สี่เหลี่ยมผืนผ้า 33">
            <a:extLst>
              <a:ext uri="{FF2B5EF4-FFF2-40B4-BE49-F238E27FC236}">
                <a16:creationId xmlns:a16="http://schemas.microsoft.com/office/drawing/2014/main" xmlns="" id="{4B92D8AA-720F-423E-921E-453B6F041E9E}"/>
              </a:ext>
            </a:extLst>
          </p:cNvPr>
          <p:cNvSpPr/>
          <p:nvPr/>
        </p:nvSpPr>
        <p:spPr>
          <a:xfrm>
            <a:off x="6175817" y="1160475"/>
            <a:ext cx="3365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900" b="1" i="0" u="none" strike="noStrike" kern="1200" spc="0" baseline="0">
                <a:solidFill>
                  <a:srgbClr val="FF0000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0099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ร้อยละผลสำเร็จการรักษาผู้ป่วยวัณโรคปอดรายใหม่</a:t>
            </a:r>
          </a:p>
        </p:txBody>
      </p:sp>
      <p:graphicFrame>
        <p:nvGraphicFramePr>
          <p:cNvPr id="38" name="แผนภูมิ 37">
            <a:extLst>
              <a:ext uri="{FF2B5EF4-FFF2-40B4-BE49-F238E27FC236}">
                <a16:creationId xmlns:a16="http://schemas.microsoft.com/office/drawing/2014/main" xmlns="" id="{C94AA1D2-7697-45BC-BCCD-62CD73E94C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3824050"/>
              </p:ext>
            </p:extLst>
          </p:nvPr>
        </p:nvGraphicFramePr>
        <p:xfrm>
          <a:off x="5963478" y="1319945"/>
          <a:ext cx="3873919" cy="166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กล่องข้อความ 2"/>
          <p:cNvSpPr txBox="1"/>
          <p:nvPr/>
        </p:nvSpPr>
        <p:spPr>
          <a:xfrm>
            <a:off x="8383853" y="6632683"/>
            <a:ext cx="14205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Version update </a:t>
            </a:r>
            <a:r>
              <a:rPr lang="en-US" sz="1200" b="1" dirty="0" err="1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oct</a:t>
            </a:r>
            <a:r>
              <a:rPr lang="en-US" sz="12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en-US" sz="12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2017</a:t>
            </a:r>
            <a:endParaRPr lang="th-TH" sz="12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79083" y="89622"/>
            <a:ext cx="855007" cy="645543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PA-TB 2561</a:t>
            </a:r>
            <a:endParaRPr lang="en-US" sz="16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03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="" xmlns:a16="http://schemas.microsoft.com/office/drawing/2014/main" id="{BB792321-F0F2-42CE-A514-89938E2134A0}"/>
              </a:ext>
            </a:extLst>
          </p:cNvPr>
          <p:cNvSpPr txBox="1"/>
          <p:nvPr/>
        </p:nvSpPr>
        <p:spPr>
          <a:xfrm>
            <a:off x="219814" y="16952"/>
            <a:ext cx="947836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อัตราความสำเร็จการรักษา</a:t>
            </a:r>
            <a:r>
              <a:rPr lang="th-TH" sz="36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ผู้ป่วยวัณโรคปอดราย</a:t>
            </a:r>
            <a:r>
              <a:rPr lang="th-TH" sz="36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ใหม่</a:t>
            </a:r>
          </a:p>
          <a:p>
            <a:pPr algn="ctr"/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ที่ขึ้นทะเบียนปี </a:t>
            </a:r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2558-2559</a:t>
            </a:r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จำแนกรายเขตสุขภาพ</a:t>
            </a:r>
            <a:endParaRPr lang="th-TH" sz="32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19814" y="6171686"/>
            <a:ext cx="9554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*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ข้อมูล</a:t>
            </a:r>
            <a:r>
              <a:rPr lang="th-TH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พื้นฐานอัตราความสำเร็จในการรักษาผู้ป่วยวัณโรคปอด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รายใหม่ ปี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2558-2559</a:t>
            </a:r>
            <a:r>
              <a:rPr lang="th-TH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ข้อมูลจากโปรแกรม </a:t>
            </a:r>
            <a:r>
              <a:rPr lang="en-US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TBCM </a:t>
            </a:r>
            <a:r>
              <a:rPr lang="th-TH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ณ วันที่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12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ตุลาคม 2560</a:t>
            </a:r>
          </a:p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ที่มา  สำนัก</a:t>
            </a:r>
            <a:r>
              <a:rPr lang="th-TH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วัณโรค (</a:t>
            </a:r>
            <a:r>
              <a:rPr lang="en-US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www.tbcmthailand.org, www.tbcmthailand.net) 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56919"/>
              </p:ext>
            </p:extLst>
          </p:nvPr>
        </p:nvGraphicFramePr>
        <p:xfrm>
          <a:off x="219814" y="1155724"/>
          <a:ext cx="9314151" cy="4895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ตัวเชื่อมต่อตรง 2"/>
          <p:cNvCxnSpPr/>
          <p:nvPr/>
        </p:nvCxnSpPr>
        <p:spPr>
          <a:xfrm>
            <a:off x="750361" y="1896035"/>
            <a:ext cx="860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กล่องข้อความ 7"/>
          <p:cNvSpPr txBox="1"/>
          <p:nvPr/>
        </p:nvSpPr>
        <p:spPr>
          <a:xfrm>
            <a:off x="277960" y="171136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85</a:t>
            </a:r>
            <a:endParaRPr lang="th-TH" sz="20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15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281363" y="6060518"/>
            <a:ext cx="3343275" cy="365125"/>
          </a:xfrm>
        </p:spPr>
        <p:txBody>
          <a:bodyPr/>
          <a:lstStyle/>
          <a:p>
            <a:r>
              <a:rPr lang="en-US" smtClean="0"/>
              <a:t>KPI_BTB_PA_2561/RTC </a:t>
            </a:r>
            <a:endParaRPr lang="th-TH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578224" y="660474"/>
          <a:ext cx="8901951" cy="18969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93327"/>
                <a:gridCol w="7708624"/>
              </a:tblGrid>
              <a:tr h="1896962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6" name="กล่องข้อความ 5"/>
          <p:cNvSpPr txBox="1"/>
          <p:nvPr/>
        </p:nvSpPr>
        <p:spPr>
          <a:xfrm>
            <a:off x="265599" y="102593"/>
            <a:ext cx="4333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Situation Analysis and Planning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1742883" y="660474"/>
            <a:ext cx="77372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รายงานการวิเคราะห์สถานการณ์วัณ</a:t>
            </a: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โรค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กลุ่ม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เสี่ยง/กลุ่มเป้าหมาย พื้นที่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 ช่องว่าง สาเหตุ ปัจจัย และ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ปัญหาอุปสรรค</a:t>
            </a:r>
            <a:endParaRPr lang="th-TH" sz="24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แผนงาน/แผนปฏิบัติ</a:t>
            </a: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ที่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ประกอบด้วย มาตรการ แนวทางแก้ไข ปรับปรุง พัฒนา เพื่อลดการเสียชีวิต การขาดยา และพัฒนาระบบการส่งต่อและติดตามผลการรักษา</a:t>
            </a: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747901" y="97601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รอบ </a:t>
            </a:r>
            <a:endParaRPr lang="en-US" sz="2400" b="1" dirty="0" smtClean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เดือน</a:t>
            </a:r>
            <a:endParaRPr lang="th-TH" sz="2400" b="1" dirty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/>
          </p:nvPr>
        </p:nvGraphicFramePr>
        <p:xfrm>
          <a:off x="578224" y="3173971"/>
          <a:ext cx="8901951" cy="15696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1193327"/>
                <a:gridCol w="7708624"/>
              </a:tblGrid>
              <a:tr h="1569660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9" name="กล่องข้อความ 8"/>
          <p:cNvSpPr txBox="1"/>
          <p:nvPr/>
        </p:nvSpPr>
        <p:spPr>
          <a:xfrm>
            <a:off x="292493" y="2616090"/>
            <a:ext cx="3964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Monitoring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รอบ 6 และ 9 เดือน</a:t>
            </a: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1963271" y="3173971"/>
            <a:ext cx="7516905" cy="1569660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รายงาน</a:t>
            </a: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ความก้าวหน้าและผลการ</a:t>
            </a: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ดำเนินงาน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แผนงาน/แผนปฏิบัติ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    ที่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ประกอบด้วย มาตรการ แนวทางแก้ไข ปรับปรุง พัฒนา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และ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สำคัญ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รายงาน</a:t>
            </a: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การประเมินผล</a:t>
            </a: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สำเร็จ/ตัวชี้วัดของ</a:t>
            </a: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</a:t>
            </a:r>
            <a:r>
              <a:rPr lang="th-TH" sz="24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ดำเนินงาน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ตามแผนงาน เพื่อ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กำกับติดตาม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มาตรการ</a:t>
            </a:r>
            <a:endParaRPr lang="th-TH" sz="2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607642" y="3489514"/>
            <a:ext cx="1148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รอบ </a:t>
            </a:r>
            <a:endParaRPr lang="en-US" sz="2400" b="1" dirty="0" smtClean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</a:t>
            </a:r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, 9</a:t>
            </a:r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เดือน</a:t>
            </a:r>
            <a:endParaRPr lang="th-TH" sz="2400" b="1" dirty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>
            <p:extLst/>
          </p:nvPr>
        </p:nvGraphicFramePr>
        <p:xfrm>
          <a:off x="578225" y="5334668"/>
          <a:ext cx="8901951" cy="12947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93327"/>
                <a:gridCol w="7708624"/>
              </a:tblGrid>
              <a:tr h="1294731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กล่องข้อความ 12"/>
          <p:cNvSpPr txBox="1"/>
          <p:nvPr/>
        </p:nvSpPr>
        <p:spPr>
          <a:xfrm>
            <a:off x="292494" y="4776788"/>
            <a:ext cx="3280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Evaluation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รอบ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12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เดือน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1963272" y="5334669"/>
            <a:ext cx="7516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รายงานอัตราความสำเร็จการรักษาผู้ป่วยวัณโรคปอดรายใหม่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รายงาน</a:t>
            </a: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ผลการดำเนินงานของของมาตรการ แนวทาง แผนงานแก้ไข ปรับปรุง พัฒนาที่กำหนดขึ้น </a:t>
            </a:r>
            <a:endParaRPr lang="th-TH" sz="24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691792" y="5394994"/>
            <a:ext cx="9797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รอบ</a:t>
            </a:r>
          </a:p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12</a:t>
            </a:r>
            <a:r>
              <a:rPr lang="th-TH" sz="24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เดือน</a:t>
            </a:r>
            <a:endParaRPr lang="th-TH" sz="2400" b="1" dirty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25359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KPI_BTB_PA_2561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62337" y="689553"/>
            <a:ext cx="92678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อัตราความสำเร็จการรักษา</a:t>
            </a:r>
            <a:r>
              <a:rPr lang="th-TH" sz="3200" b="1" dirty="0">
                <a:solidFill>
                  <a:srgbClr val="FF0000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ผู้ป่วยวัณโรคปอดรายใหม่ </a:t>
            </a:r>
            <a:r>
              <a:rPr lang="th-TH" sz="32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/>
            </a:r>
            <a:br>
              <a:rPr lang="th-TH" sz="32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</a:br>
            <a:r>
              <a:rPr lang="th-TH" sz="28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ที่</a:t>
            </a:r>
            <a:r>
              <a:rPr lang="th-TH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ขึ้น</a:t>
            </a:r>
            <a:r>
              <a:rPr lang="th-TH" sz="28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ทะเบียน</a:t>
            </a:r>
            <a:r>
              <a:rPr lang="th-TH" sz="2800" dirty="0" err="1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ไตร</a:t>
            </a:r>
            <a:r>
              <a:rPr lang="th-TH" sz="2800" dirty="0" err="1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มาส</a:t>
            </a:r>
            <a:r>
              <a:rPr lang="th-TH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ที่ </a:t>
            </a:r>
            <a:r>
              <a:rPr lang="en-US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1 </a:t>
            </a:r>
            <a:r>
              <a:rPr lang="th-TH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ของปีงบประมาณ </a:t>
            </a:r>
            <a:r>
              <a:rPr lang="en-US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2561</a:t>
            </a:r>
            <a:r>
              <a:rPr lang="th-TH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 (เดือนตุลาคม – ธันวาคม </a:t>
            </a:r>
            <a:r>
              <a:rPr lang="en-US" sz="28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2560</a:t>
            </a:r>
            <a:r>
              <a:rPr lang="th-TH" sz="28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)</a:t>
            </a:r>
            <a:endParaRPr lang="th-TH" sz="28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1" y="5136776"/>
            <a:ext cx="2381381" cy="1584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D840D5F0-9273-4B32-9E17-F924356CCF6B}"/>
              </a:ext>
            </a:extLst>
          </p:cNvPr>
          <p:cNvSpPr txBox="1"/>
          <p:nvPr/>
        </p:nvSpPr>
        <p:spPr>
          <a:xfrm>
            <a:off x="166026" y="74000"/>
            <a:ext cx="94783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ประเมิน</a:t>
            </a:r>
            <a:r>
              <a:rPr lang="th-TH" sz="40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ผลสำเร็จ</a:t>
            </a:r>
            <a:r>
              <a:rPr lang="th-TH" sz="4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ของมาตรการ </a:t>
            </a:r>
            <a:endParaRPr lang="en-US" sz="40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6090" y="1749153"/>
            <a:ext cx="4746812" cy="74849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chemeClr val="tx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สูตรคำนวณ   =   (</a:t>
            </a:r>
            <a:r>
              <a:rPr lang="en-US" sz="3600" b="1" dirty="0">
                <a:solidFill>
                  <a:schemeClr val="tx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A/B) x </a:t>
            </a:r>
            <a:r>
              <a:rPr lang="th-TH" sz="3600" b="1" dirty="0" smtClean="0">
                <a:solidFill>
                  <a:schemeClr val="tx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100</a:t>
            </a:r>
            <a:endParaRPr lang="en-US" sz="3600" b="1" dirty="0">
              <a:solidFill>
                <a:schemeClr val="tx1"/>
              </a:solidFill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1775009" y="2797050"/>
            <a:ext cx="7826189" cy="885529"/>
          </a:xfrm>
          <a:prstGeom prst="roundRect">
            <a:avLst/>
          </a:prstGeom>
          <a:noFill/>
          <a:ln>
            <a:solidFill>
              <a:srgbClr val="000099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775009" y="2782808"/>
            <a:ext cx="773818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0510">
              <a:lnSpc>
                <a:spcPct val="115000"/>
              </a:lnSpc>
              <a:spcAft>
                <a:spcPts val="0"/>
              </a:spcAft>
            </a:pPr>
            <a:r>
              <a:rPr lang="th-TH" sz="24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จำนวน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ผู้ป่วยวัณโรคปอดรายใหม่ ที่ขึ้นทะเบียน ใน</a:t>
            </a:r>
            <a:r>
              <a:rPr lang="th-TH" sz="2400" dirty="0" err="1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ไตรมาส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ที่ </a:t>
            </a:r>
            <a:r>
              <a:rPr lang="en-US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1 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ของปีงบประมาณ </a:t>
            </a:r>
            <a:r>
              <a:rPr lang="en-US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2561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 </a:t>
            </a:r>
            <a:r>
              <a:rPr lang="th-TH" sz="24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โดย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มีผลการรักษาหาย (</a:t>
            </a:r>
            <a:r>
              <a:rPr lang="en-US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Cured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) รวมกับรักษาครบ (</a:t>
            </a:r>
            <a:r>
              <a:rPr lang="en-US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Completed</a:t>
            </a:r>
            <a:r>
              <a:rPr lang="th-TH" sz="2400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)</a:t>
            </a:r>
            <a:endParaRPr lang="en-US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863691" y="4741918"/>
            <a:ext cx="670329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0510" algn="thaiDist">
              <a:lnSpc>
                <a:spcPct val="115000"/>
              </a:lnSpc>
              <a:spcAft>
                <a:spcPts val="0"/>
              </a:spcAft>
            </a:pPr>
            <a:r>
              <a:rPr lang="th-TH" sz="2800" b="1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ครบรอบ</a:t>
            </a:r>
            <a:r>
              <a:rPr lang="th-TH" sz="2800" b="1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รายงานผลการรักษา</a:t>
            </a:r>
            <a:r>
              <a:rPr lang="th-TH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ไม่เกินวันที่ </a:t>
            </a:r>
            <a:r>
              <a:rPr lang="en-US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31</a:t>
            </a:r>
            <a:r>
              <a:rPr lang="th-TH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 สิงหาคม </a:t>
            </a:r>
            <a:r>
              <a:rPr lang="en-US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2561</a:t>
            </a:r>
            <a:r>
              <a:rPr lang="th-TH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 </a:t>
            </a:r>
            <a:endParaRPr lang="th-TH" sz="2800" b="1" dirty="0" smtClean="0">
              <a:solidFill>
                <a:srgbClr val="FF0000"/>
              </a:solidFill>
              <a:latin typeface="Browallia New" panose="020B0604020202020204" pitchFamily="34" charset="-34"/>
              <a:ea typeface="Times New Roman" panose="02020603050405020304" pitchFamily="18" charset="0"/>
              <a:cs typeface="Browallia New" panose="020B0604020202020204" pitchFamily="34" charset="-34"/>
            </a:endParaRPr>
          </a:p>
          <a:p>
            <a:pPr indent="-270510" algn="thaiDist">
              <a:lnSpc>
                <a:spcPct val="115000"/>
              </a:lnSpc>
              <a:spcAft>
                <a:spcPts val="0"/>
              </a:spcAft>
            </a:pPr>
            <a:r>
              <a:rPr lang="th-TH" sz="2800" b="1" dirty="0" smtClean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นำผลการรักษาไป</a:t>
            </a:r>
            <a:r>
              <a:rPr lang="th-TH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รายงานผลลัพธ์ในสิ้นเดือนกันยายน </a:t>
            </a:r>
            <a:r>
              <a:rPr lang="en-US" sz="2800" b="1" dirty="0">
                <a:solidFill>
                  <a:srgbClr val="FF0000"/>
                </a:solidFill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2561</a:t>
            </a:r>
            <a:endParaRPr lang="en-US" sz="2800" b="1" dirty="0">
              <a:solidFill>
                <a:srgbClr val="FF0000"/>
              </a:solidFill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15" name="สี่เหลี่ยมผืนผ้ามุมมน 14"/>
          <p:cNvSpPr/>
          <p:nvPr/>
        </p:nvSpPr>
        <p:spPr>
          <a:xfrm>
            <a:off x="807638" y="2797050"/>
            <a:ext cx="873243" cy="885529"/>
          </a:xfrm>
          <a:prstGeom prst="roundRect">
            <a:avLst/>
          </a:prstGeom>
          <a:noFill/>
          <a:ln>
            <a:solidFill>
              <a:srgbClr val="00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970786" y="2755975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</a:t>
            </a:r>
            <a:endParaRPr lang="th-TH" sz="60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1775009" y="3800122"/>
            <a:ext cx="7826189" cy="885529"/>
          </a:xfrm>
          <a:prstGeom prst="roundRect">
            <a:avLst/>
          </a:prstGeom>
          <a:noFill/>
          <a:ln>
            <a:solidFill>
              <a:srgbClr val="000099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1775009" y="3785880"/>
            <a:ext cx="773818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0510">
              <a:lnSpc>
                <a:spcPct val="115000"/>
              </a:lnSpc>
              <a:spcAft>
                <a:spcPts val="0"/>
              </a:spcAft>
            </a:pP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จำนวนผู้ป่วยวัณโรคปอดรายใหม่ ที่ขึ้นทะเบียน ใน</a:t>
            </a:r>
            <a:r>
              <a:rPr lang="th-TH" sz="2400" dirty="0" err="1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ไตรมาส</a:t>
            </a:r>
            <a:r>
              <a:rPr lang="th-TH" sz="2400" dirty="0">
                <a:latin typeface="Browallia New" panose="020B0604020202020204" pitchFamily="34" charset="-34"/>
                <a:ea typeface="Times New Roman" panose="02020603050405020304" pitchFamily="18" charset="0"/>
                <a:cs typeface="Browallia New" panose="020B0604020202020204" pitchFamily="34" charset="-34"/>
              </a:rPr>
              <a:t>ที่ 1 ของปีงบประมาณ 2561 (เดือนตุลาคม – ธันวาคม 2560)</a:t>
            </a:r>
          </a:p>
        </p:txBody>
      </p:sp>
      <p:sp>
        <p:nvSpPr>
          <p:cNvPr id="20" name="สี่เหลี่ยมผืนผ้ามุมมน 19"/>
          <p:cNvSpPr/>
          <p:nvPr/>
        </p:nvSpPr>
        <p:spPr>
          <a:xfrm>
            <a:off x="807638" y="3800122"/>
            <a:ext cx="873243" cy="885529"/>
          </a:xfrm>
          <a:prstGeom prst="roundRect">
            <a:avLst/>
          </a:prstGeom>
          <a:noFill/>
          <a:ln>
            <a:solidFill>
              <a:srgbClr val="00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970786" y="3759047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B</a:t>
            </a:r>
            <a:endParaRPr lang="th-TH" sz="6000" b="1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2238336" y="5753197"/>
            <a:ext cx="73286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แหล่งข้อมูลเพื่อตอบตัวชี้วัด </a:t>
            </a:r>
            <a:r>
              <a:rPr lang="en-US" sz="28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: </a:t>
            </a:r>
            <a:r>
              <a:rPr lang="th-TH" sz="2800" b="1" dirty="0" smtClean="0">
                <a:solidFill>
                  <a:srgbClr val="0000CC"/>
                </a:solidFill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ระบบข้อมูลอิเล็กทรอนิกส์รายบุคคล ที่เชื่อมโยงกับระบบข้อมูลของโรงพยาบาล</a:t>
            </a:r>
            <a:endParaRPr lang="th-TH" sz="2800" b="1" dirty="0">
              <a:solidFill>
                <a:srgbClr val="0000CC"/>
              </a:solidFill>
              <a:latin typeface="Browallia New" panose="020B0604020202020204" pitchFamily="34" charset="-34"/>
              <a:ea typeface="Tahoma" pitchFamily="34" charset="0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11545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88261" y="1239184"/>
            <a:ext cx="3065929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93144" y="1239183"/>
            <a:ext cx="3994455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476565" y="1239183"/>
            <a:ext cx="2187391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88261" y="275478"/>
            <a:ext cx="3065929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393144" y="275477"/>
            <a:ext cx="3994455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7476565" y="278745"/>
            <a:ext cx="2187391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74075" y="450325"/>
            <a:ext cx="2791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มาตรการดำเนินงานในพื้นที่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064380" y="464957"/>
            <a:ext cx="2601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แนวทางการตรวจ ติดตาม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673219" y="464958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ผลลัพธ์ที่ต้องการ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88261" y="1239183"/>
            <a:ext cx="2976963" cy="5100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530" indent="-176530">
              <a:lnSpc>
                <a:spcPct val="107000"/>
              </a:lnSpc>
              <a:spcAft>
                <a:spcPts val="0"/>
              </a:spcAft>
            </a:pP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1. </a:t>
            </a:r>
            <a:r>
              <a:rPr lang="en-US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Situation analysis </a:t>
            </a: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: 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วิเคราะห์สถานการณ์ ขนาดและความรุนแรงของปัญหา กลุ่มเสี่ยง/กลุ่มเป้าหมาย พื้นที่เป้าหมายช่องว่างและปัญหาอุปสรรคที่ส่งผลต่อการเสียชีวิต ขาดยาและการติดตามผลการรักษาของผู้ป่วยวัณโรค</a:t>
            </a:r>
            <a:endParaRPr lang="en-US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2. </a:t>
            </a:r>
            <a:r>
              <a:rPr lang="en-US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Planning</a:t>
            </a: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จัดทำแผนงาน/แผนปฏิบัติการเพื่อลดการเสียชีวิต การขาดยา และพัฒนาระบบการส่งต่อและติดตามผลการรักษา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3437627" y="1250612"/>
            <a:ext cx="3949972" cy="5521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1.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เอกสารรายงานผลการวิเคราะห์สถานการณ์ ขนาดปัญหากลุ่มเสี่ยง/พื้นที่กลุ่มเป้าหมายและช่องว่างการดำเนินงาน    </a:t>
            </a:r>
            <a:endParaRPr lang="en-US" sz="2400" b="1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174625" lvl="0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สถานการณ์ผู้ป่วยวัณโรค </a:t>
            </a: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M/XDR TB, TB/HIV , Treatment coverage  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ขนาดปัญหา กลุ่มเสี่ยง/พื้นที่กลุ่มเป้าหมาย</a:t>
            </a:r>
            <a:endParaRPr lang="en-US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174625" lvl="0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ผลการรักษาผู้ป่วยวัณโรค ปี </a:t>
            </a:r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2558 – 2559</a:t>
            </a:r>
          </a:p>
          <a:p>
            <a:pPr marL="174625" lvl="0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หาสาเหตุ ปัจจัยที่เกี่ยวข้องที่ทำให้ผู้ป่วยเสียชีวิต ขาดยา โอนออก และประเมินผลไม่ได้</a:t>
            </a:r>
            <a:endParaRPr lang="en-US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r>
              <a:rPr lang="en-US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2</a:t>
            </a:r>
            <a:r>
              <a:rPr lang="en-US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. 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แผนงาน/แผนปฏิบัติการ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ที่ประกอบด้วย มาตรการ แนวทางแก้ไข ปรับปรุง พัฒนา เพื่อลดการเสียชีวิต การขาดยา และพัฒนาระบบการส่งต่อและติดตาม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ผลการรักษา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7526553" y="1250612"/>
            <a:ext cx="2137403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lvl="0" indent="-93663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รายงานผลการวิเคราะห์สถานการณ์ ขนาดปัญหากลุ่มเสี่ยง/พื้นที่กลุ่มเป้าหมายและช่องว่างการ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ดำเนินงาน</a:t>
            </a:r>
          </a:p>
          <a:p>
            <a:pPr marL="93663" lvl="0" indent="-93663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แผนงาน /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แผนปฏิบัติการมาตรการ แนวทางแก้ไข ปรับปรุง พัฒนา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6750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88261" y="1239184"/>
            <a:ext cx="3065929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93144" y="1239183"/>
            <a:ext cx="3994455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476565" y="1239183"/>
            <a:ext cx="2187391" cy="54822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88261" y="275478"/>
            <a:ext cx="3065929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393144" y="275477"/>
            <a:ext cx="3994455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7476565" y="278745"/>
            <a:ext cx="2187391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74075" y="450325"/>
            <a:ext cx="2791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มาตรการดำเนินงานในพื้นที่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064380" y="464957"/>
            <a:ext cx="2601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แนวทางการตรวจ ติดตาม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673219" y="464958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ผลลัพธ์ที่ต้องการ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88261" y="1239183"/>
            <a:ext cx="2976963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530" indent="-17653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Monitoring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กำกับและติดตามการดำเนินงานตามแผนงานเพื่อลดการเสียชีวิต การขาดยาและพัฒนาระบบการส่งต่อของพื้นที่เป้าหมาย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3437627" y="1250612"/>
            <a:ext cx="3949972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เอกสาร</a:t>
            </a: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และข้อมูล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ของผู้รับผิดชอบ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ใน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เรื่อง</a:t>
            </a:r>
            <a:endParaRPr lang="th-TH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174625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การดำเนินงานตามแผนงาน/แผนปฏิบัติการ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ที่ประกอบด้วย มาตรการ แนวทางแก้ไข ปรับปรุง พัฒนา เพื่อลดการเสียชีวิต การขาดยา และพัฒนาระบบการส่งต่อและติดตามผลการรักษา ของพื้นที่เป้าหมาย</a:t>
            </a:r>
          </a:p>
          <a:p>
            <a:pPr marL="174625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การดำเนินงานตัวชี้วัดของมาตรการแผนงาน/แผนปฏิบัติ 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เพื่อการลดการตาย การขาดยา และพัฒนาระบบการส่งต่อของพื้นที่เป้าหมาย 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7526553" y="1223718"/>
            <a:ext cx="2137403" cy="5624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lvl="0" indent="-93663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รายงาน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ผลการ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ดำเนินงานตามมาตรการ แนวทาง แผนงานแก้ไข ปรับปรุง พัฒนาที่กำหนดขึ้น เพื่อลดการตาย  การขาดยาและพัฒนาระบบการส่งต่อ ของพื้นที่เป้าหมาย </a:t>
            </a:r>
            <a:endParaRPr lang="th-TH" sz="2400" dirty="0" smtClean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93663" lvl="0" indent="-93663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รายงานผล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การดำเนินงานตัวชี้วัดของมาตรการแผนงาน/แผนปฏิบัติ 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75138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88261" y="1239184"/>
            <a:ext cx="3065929" cy="34672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93144" y="1239184"/>
            <a:ext cx="3994455" cy="34672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476565" y="1239184"/>
            <a:ext cx="2187391" cy="34672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88261" y="275478"/>
            <a:ext cx="3065929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393144" y="275477"/>
            <a:ext cx="3994455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7476565" y="278745"/>
            <a:ext cx="2187391" cy="84062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74075" y="450325"/>
            <a:ext cx="2791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มาตรการดำเนินงานในพื้นที่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064380" y="464957"/>
            <a:ext cx="2601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แนวทางการตรวจ ติดตาม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673219" y="464958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ผลลัพธ์ที่ต้องการ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88261" y="1239183"/>
            <a:ext cx="2976963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530" indent="-17653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Evaluation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ประเมินผลอัตราความสำเร็จการรักษาผู้ป่วยวัณโรคปอดรายใหม่ มากกว่าหรือเท่ากับร้อยละ 85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3437627" y="1250612"/>
            <a:ext cx="3949972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เอกสาร</a:t>
            </a: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และข้อมูล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ของผู้รับผิดชอบ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ใน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เรื่อง</a:t>
            </a:r>
            <a:endParaRPr lang="th-TH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174625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อัตรา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ความสำเร็จการรักษาผู้ป่วยวัณโรคปอดรายใหม่ มากกว่าหรือเท่ากับร้อยละ 85</a:t>
            </a:r>
          </a:p>
          <a:p>
            <a:pPr marL="174625" indent="-174625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th-TH" sz="2400" b="1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</a:t>
            </a:r>
            <a:r>
              <a:rPr lang="th-TH" sz="2400" b="1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การดำเนินงานตัวชี้วัดของมาตรการแผนงาน/แผนปฏิบัติ </a:t>
            </a: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เพื่อการลดการตาย การขาดยา และพัฒนาระบบการส่งต่อของพื้นที่</a:t>
            </a:r>
            <a:r>
              <a:rPr lang="th-TH" sz="2400" dirty="0" smtClean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เป้าหมาย</a:t>
            </a:r>
            <a:endParaRPr lang="th-TH" sz="2400" dirty="0"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7526553" y="1223718"/>
            <a:ext cx="2137403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th-TH" sz="2400" dirty="0"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อัตราความสำเร็จการรักษาผู้ป่วยวัณโรคปอดรายใหม่มากกว่าหรือเท่ากับร้อยละ 85</a:t>
            </a:r>
            <a:endParaRPr lang="th-TH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88261" y="4854388"/>
            <a:ext cx="9475695" cy="1815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20287" y="4934540"/>
            <a:ext cx="89752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ระดับอำเภอ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th-TH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: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สสอ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. และ 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รพช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./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รพท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/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รพศ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วิเคราะห์ข้อมูลในพื้นที่</a:t>
            </a:r>
            <a:endParaRPr lang="en-US" sz="2800" dirty="0">
              <a:solidFill>
                <a:schemeClr val="bg1"/>
              </a:solidFill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ระดับจังหวัด </a:t>
            </a:r>
            <a:r>
              <a:rPr lang="en-US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:</a:t>
            </a:r>
            <a:r>
              <a:rPr lang="en-US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สสจ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 วิเคราะห์รายอำเภอ </a:t>
            </a:r>
            <a:endParaRPr lang="en-US" sz="2800" dirty="0">
              <a:solidFill>
                <a:schemeClr val="bg1"/>
              </a:solidFill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ระดับเขตสุขภาพ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: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สคร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./เขตสุขภาพ  วิเคราะห์รายจังหวัด   </a:t>
            </a:r>
            <a:endParaRPr lang="en-US" sz="2800" dirty="0">
              <a:solidFill>
                <a:schemeClr val="bg1"/>
              </a:solidFill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th-TH" sz="2800" b="1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ระดับประเทศ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: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สำนักวัณโรค วิเคราะห์รายเขตสุขภาพ/</a:t>
            </a:r>
            <a:r>
              <a:rPr lang="th-TH" sz="2800" dirty="0" err="1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สคร</a:t>
            </a:r>
            <a:r>
              <a:rPr lang="th-TH" sz="2800" dirty="0">
                <a:solidFill>
                  <a:schemeClr val="bg1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.</a:t>
            </a:r>
            <a:endParaRPr lang="en-US" sz="2800" dirty="0">
              <a:solidFill>
                <a:schemeClr val="bg1"/>
              </a:solidFill>
              <a:effectLst/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5224313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1413</TotalTime>
  <Words>1194</Words>
  <Application>Microsoft Office PowerPoint</Application>
  <PresentationFormat>กระดาษ A4 (210x297 มม.)</PresentationFormat>
  <Paragraphs>114</Paragraphs>
  <Slides>8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20" baseType="lpstr">
      <vt:lpstr>Angsana New</vt:lpstr>
      <vt:lpstr>Arial</vt:lpstr>
      <vt:lpstr>Browallia New</vt:lpstr>
      <vt:lpstr>Calibri</vt:lpstr>
      <vt:lpstr>Calibri Light</vt:lpstr>
      <vt:lpstr>Cordia New</vt:lpstr>
      <vt:lpstr>Tahoma</vt:lpstr>
      <vt:lpstr>TH SarabunPSK</vt:lpstr>
      <vt:lpstr>Times New Roman</vt:lpstr>
      <vt:lpstr>Wingdings</vt:lpstr>
      <vt:lpstr>Wingdings 3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AUTTAGORN</dc:creator>
  <cp:lastModifiedBy>AUTTAGORN</cp:lastModifiedBy>
  <cp:revision>143</cp:revision>
  <cp:lastPrinted>2017-11-08T06:34:11Z</cp:lastPrinted>
  <dcterms:created xsi:type="dcterms:W3CDTF">2017-08-24T11:21:42Z</dcterms:created>
  <dcterms:modified xsi:type="dcterms:W3CDTF">2017-11-08T06:34:22Z</dcterms:modified>
</cp:coreProperties>
</file>